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6" r:id="rId2"/>
    <p:sldId id="261" r:id="rId3"/>
    <p:sldId id="262" r:id="rId4"/>
    <p:sldId id="263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1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BFD47-33B5-C2DD-62E1-0DCD6495B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F1F8B6-44B6-55EB-3EBD-79FE396492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8B39BA-4054-824F-B360-974AFD2B5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0AABA8-64E0-668C-0087-F31A292A3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869DEA-93C0-FC03-2F1E-0D81697A1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225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9D6AC4-A4A9-3BCC-8A01-045456B20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BBF74F-E9CF-6BF8-BCB4-3BEF094A7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8A2B4F-E15B-F8A7-8299-F66691230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06A1DA-25CD-E7F0-D10A-8B5AD0915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EC63BB-F918-B45B-6E2A-9C5FEEDD1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322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3292883-7623-02D4-4F6F-B8FA4F0310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9BAF5E-0C87-A9CF-DF61-4493BAEFD1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FEFB0A-458D-2137-B8E7-8E467A6F8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2DEFB9-694A-3233-ED45-12BAC2899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292C65-B8DC-45F9-EB77-A9334DB9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482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40953E-369B-A3BF-C980-451AF2B6D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330870-4DAD-5F81-20EC-4D13D0B70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71EA40-3AF3-9255-ABB6-07A3E2FA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80DA15-9295-CB07-11E1-9B0CC0247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FE1BB2-3A39-3F54-123E-B81D85918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821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C938FF-46E0-1482-D34E-880808AF2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B20ED8-B1F0-1273-75EA-616B60EEC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4E8884-A483-92B5-CAA4-516C5B3FE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DBB09D-6C10-9743-553D-04CDB9F0D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17E287-D540-0F80-2196-8D56BBAF2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56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8D2D01-ACDB-A0DE-E8CC-30F92348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12BC07-7333-936A-595F-3C905740C4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4020F4-8FB7-876C-73FD-9D4D63865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2DA202-51DA-91CB-82EA-6E847A3F4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F4BC7D-0CDC-E8D0-DD61-4922B9F65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F038AC-7998-140D-B165-0D397E717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480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2068DC-2697-1648-B9C7-A0AA4A1C7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66F20A-311F-B8AE-7264-81E436B382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6014C2-5F32-D9C4-B94F-4D82B9BC5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8AA8019-3BF3-DBAA-2CE8-3FDD8F882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DF584D2-071E-E3C2-FF8D-26FA299BBB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446FE80-0C55-BEC8-E3DA-729EB8E64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691DD3A-E64D-4830-51A7-ECD04187B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F2EFB0-0890-91C9-10AF-33ECA2BC5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347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6CD11-69CD-B27A-1CFE-5DEA913A4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A226F3-EB69-8175-18AF-BD5A99FE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ED96AF-768A-0EDE-6FE1-A9A85C2ED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E99C7D-D9DB-FD7F-09DE-261D9C06C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301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0DF57CA-282D-4C96-E6C8-426EB68B2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B5F9EE-D7CC-178A-1FA9-CC26521BB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2EDAF0-57AD-D7E2-4F6F-55234D7C0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672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EABF0-401B-35A9-4090-7B355222A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4397E7-AE7C-0190-88D0-6222DCB3C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5310F2-9CEF-07EB-D45F-287A7B9F5E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D347AB-33A8-40C5-5B30-B350C7D95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90813A-7F2F-75A5-BC85-497CC5595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839CA1-3ACA-6874-99C1-70932668E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9552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CF884B-B608-F2BC-96C0-5EAFF29D4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CDD6DC-DDD8-4ABB-397D-CA0793A887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71B6D1-5C27-5AAF-253E-9F442B32F7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231E45-86FC-4C5D-D39C-CB1A8D3DB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AE132B-B311-0231-340B-BBF8822B4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22A045-91A1-5EDD-CCEA-92DD7118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478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67E7D1-2EDE-746E-41E9-AE0A8BABD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ADC6AD-6161-6706-676A-3DDB89AFD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B1870D-B9CB-5593-C33D-9246664B19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33297-182C-4058-878A-79BF63A9B0A2}" type="datetimeFigureOut">
              <a:rPr lang="ko-KR" altLang="en-US" smtClean="0"/>
              <a:t>2025-11-05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0A36F2-413A-F9CA-A0EC-BA868B02D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C7F8C5-F9E5-707B-6F84-6A362FA234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E65FC-52A4-4330-8C79-B83F1955781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364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C252D4-48DF-0136-0F03-4F3A6AD7DB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중간 </a:t>
            </a:r>
            <a:r>
              <a:rPr lang="ko-KR" altLang="en-US" dirty="0" err="1"/>
              <a:t>레포트</a:t>
            </a:r>
            <a:r>
              <a:rPr lang="en-US" altLang="ko-KR" dirty="0"/>
              <a:t>(</a:t>
            </a:r>
            <a:r>
              <a:rPr lang="ko-KR" altLang="en-US" dirty="0"/>
              <a:t>추가</a:t>
            </a:r>
            <a:r>
              <a:rPr lang="en-US" altLang="ko-KR" dirty="0"/>
              <a:t>)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sz="2800" dirty="0"/>
              <a:t>전산 유체 실습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D5BF5F-A76F-DF05-5362-ECC4D7F509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항공기계공학과 </a:t>
            </a:r>
            <a:r>
              <a:rPr lang="en-US" altLang="ko-KR" dirty="0"/>
              <a:t>2023012996 </a:t>
            </a:r>
            <a:r>
              <a:rPr lang="ko-KR" altLang="en-US" dirty="0"/>
              <a:t>이병하</a:t>
            </a:r>
            <a:endParaRPr lang="en-US" altLang="ko-KR" dirty="0"/>
          </a:p>
          <a:p>
            <a:r>
              <a:rPr lang="en-US" altLang="ko-KR" dirty="0"/>
              <a:t>2025.11.05(airfoil)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6726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A850B3-4E17-D41A-6B92-A9A6B98EA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60098"/>
          </a:xfrm>
        </p:spPr>
        <p:txBody>
          <a:bodyPr/>
          <a:lstStyle/>
          <a:p>
            <a:pPr algn="ctr"/>
            <a:r>
              <a:rPr lang="en-US" altLang="ko-KR" dirty="0"/>
              <a:t>Rae104 Airfoil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2AA103-C6EA-C677-5599-95478DDF8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3932237" cy="4607943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/>
              <a:t>개발기관</a:t>
            </a:r>
            <a:r>
              <a:rPr lang="en-US" altLang="ko-KR" dirty="0"/>
              <a:t>: </a:t>
            </a:r>
            <a:r>
              <a:rPr lang="ko-KR" altLang="en-US" dirty="0"/>
              <a:t>영국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개발연도</a:t>
            </a:r>
            <a:r>
              <a:rPr lang="en-US" altLang="ko-KR" dirty="0"/>
              <a:t>:1950</a:t>
            </a:r>
            <a:r>
              <a:rPr lang="ko-KR" altLang="en-US" dirty="0"/>
              <a:t>년대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목적</a:t>
            </a:r>
            <a:r>
              <a:rPr lang="en-US" altLang="ko-KR" dirty="0"/>
              <a:t>:</a:t>
            </a:r>
            <a:r>
              <a:rPr lang="ko-KR" altLang="en-US" dirty="0"/>
              <a:t> 저속</a:t>
            </a:r>
            <a:r>
              <a:rPr lang="en-US" altLang="ko-KR" dirty="0"/>
              <a:t>/</a:t>
            </a:r>
            <a:r>
              <a:rPr lang="ko-KR" altLang="en-US" dirty="0" err="1"/>
              <a:t>중속</a:t>
            </a:r>
            <a:r>
              <a:rPr lang="ko-KR" altLang="en-US" dirty="0"/>
              <a:t> 항공기용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형상특징</a:t>
            </a:r>
            <a:r>
              <a:rPr lang="en-US" altLang="ko-KR" dirty="0"/>
              <a:t>: </a:t>
            </a:r>
            <a:r>
              <a:rPr lang="ko-KR" altLang="en-US" dirty="0"/>
              <a:t>두꺼운 </a:t>
            </a:r>
            <a:r>
              <a:rPr lang="ko-KR" altLang="en-US" dirty="0" err="1"/>
              <a:t>캠버형</a:t>
            </a:r>
            <a:r>
              <a:rPr lang="ko-KR" altLang="en-US" dirty="0"/>
              <a:t> </a:t>
            </a:r>
            <a:r>
              <a:rPr lang="ko-KR" altLang="en-US" dirty="0" err="1"/>
              <a:t>에어포일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 두께</a:t>
            </a:r>
            <a:r>
              <a:rPr lang="en-US" altLang="ko-KR" dirty="0"/>
              <a:t>: </a:t>
            </a:r>
            <a:r>
              <a:rPr lang="ko-KR" altLang="en-US" dirty="0"/>
              <a:t>약 </a:t>
            </a:r>
            <a:r>
              <a:rPr lang="en-US" altLang="ko-KR" dirty="0"/>
              <a:t>12%</a:t>
            </a:r>
          </a:p>
          <a:p>
            <a:endParaRPr lang="en-US" altLang="ko-KR" dirty="0"/>
          </a:p>
          <a:p>
            <a:r>
              <a:rPr lang="ko-KR" altLang="en-US" dirty="0"/>
              <a:t>최대 </a:t>
            </a:r>
            <a:r>
              <a:rPr lang="ko-KR" altLang="en-US" dirty="0" err="1"/>
              <a:t>캠버</a:t>
            </a:r>
            <a:r>
              <a:rPr lang="ko-KR" altLang="en-US" dirty="0"/>
              <a:t> 위치</a:t>
            </a:r>
            <a:r>
              <a:rPr lang="en-US" altLang="ko-KR" dirty="0"/>
              <a:t>: 40% </a:t>
            </a:r>
            <a:r>
              <a:rPr lang="ko-KR" altLang="en-US" dirty="0"/>
              <a:t>코드지점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설계 레이놀즈 수</a:t>
            </a:r>
            <a:r>
              <a:rPr lang="en-US" altLang="ko-KR" dirty="0"/>
              <a:t>: </a:t>
            </a:r>
            <a:r>
              <a:rPr lang="ko-KR" altLang="en-US" dirty="0"/>
              <a:t>약 </a:t>
            </a:r>
            <a:r>
              <a:rPr lang="en-US" altLang="ko-KR" dirty="0"/>
              <a:t>3x10^6</a:t>
            </a:r>
          </a:p>
          <a:p>
            <a:endParaRPr lang="en-US" altLang="ko-KR" dirty="0"/>
          </a:p>
          <a:p>
            <a:r>
              <a:rPr lang="ko-KR" altLang="en-US" dirty="0"/>
              <a:t>설계 </a:t>
            </a:r>
            <a:r>
              <a:rPr lang="ko-KR" altLang="en-US" dirty="0" err="1"/>
              <a:t>마하수</a:t>
            </a:r>
            <a:r>
              <a:rPr lang="en-US" altLang="ko-KR" dirty="0"/>
              <a:t>: 0.3~0.5</a:t>
            </a:r>
            <a:endParaRPr lang="ko-KR" altLang="en-US" dirty="0"/>
          </a:p>
        </p:txBody>
      </p:sp>
      <p:pic>
        <p:nvPicPr>
          <p:cNvPr id="5" name="내용 개체 틀 8">
            <a:extLst>
              <a:ext uri="{FF2B5EF4-FFF2-40B4-BE49-F238E27FC236}">
                <a16:creationId xmlns:a16="http://schemas.microsoft.com/office/drawing/2014/main" id="{AD167D87-7CB4-2C69-ADDC-9D9F7A7F4B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707827"/>
            <a:ext cx="6172200" cy="405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65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8186A3-99CD-5AC6-93F3-C452E1410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262089"/>
          </a:xfrm>
        </p:spPr>
        <p:txBody>
          <a:bodyPr/>
          <a:lstStyle/>
          <a:p>
            <a:pPr algn="ctr"/>
            <a:r>
              <a:rPr lang="en-US" altLang="ko-KR" dirty="0"/>
              <a:t>Rae2822 Airfoil</a:t>
            </a:r>
            <a:br>
              <a:rPr lang="en-US" altLang="ko-KR" dirty="0"/>
            </a:br>
            <a:endParaRPr lang="ko-KR" altLang="en-US" dirty="0"/>
          </a:p>
        </p:txBody>
      </p:sp>
      <p:pic>
        <p:nvPicPr>
          <p:cNvPr id="5" name="내용 개체 틀 9">
            <a:extLst>
              <a:ext uri="{FF2B5EF4-FFF2-40B4-BE49-F238E27FC236}">
                <a16:creationId xmlns:a16="http://schemas.microsoft.com/office/drawing/2014/main" id="{B56A5A85-222D-F128-85BC-9685B5221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5183188" y="1719288"/>
            <a:ext cx="6172200" cy="4290447"/>
          </a:xfrm>
          <a:prstGeom prst="rect">
            <a:avLst/>
          </a:prstGeom>
        </p:spPr>
      </p:pic>
      <p:sp>
        <p:nvSpPr>
          <p:cNvPr id="6" name="텍스트 개체 틀 3">
            <a:extLst>
              <a:ext uri="{FF2B5EF4-FFF2-40B4-BE49-F238E27FC236}">
                <a16:creationId xmlns:a16="http://schemas.microsoft.com/office/drawing/2014/main" id="{B32A75F0-A011-6DE9-4F37-3E0DB37FE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579190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/>
              <a:t>개발기관</a:t>
            </a:r>
            <a:r>
              <a:rPr lang="en-US" altLang="ko-KR" dirty="0"/>
              <a:t>: </a:t>
            </a:r>
            <a:r>
              <a:rPr lang="ko-KR" altLang="en-US" dirty="0"/>
              <a:t>영국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개발연도</a:t>
            </a:r>
            <a:r>
              <a:rPr lang="en-US" altLang="ko-KR" dirty="0"/>
              <a:t>: 1976</a:t>
            </a:r>
            <a:r>
              <a:rPr lang="ko-KR" altLang="en-US" dirty="0"/>
              <a:t>년대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목적</a:t>
            </a:r>
            <a:r>
              <a:rPr lang="en-US" altLang="ko-KR" dirty="0"/>
              <a:t>: </a:t>
            </a:r>
            <a:r>
              <a:rPr lang="ko-KR" altLang="en-US" dirty="0"/>
              <a:t>초음속에 근접한 고속 항공기용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형상특징</a:t>
            </a:r>
            <a:r>
              <a:rPr lang="en-US" altLang="ko-KR" dirty="0"/>
              <a:t>: </a:t>
            </a:r>
            <a:r>
              <a:rPr lang="ko-KR" altLang="en-US" dirty="0" err="1"/>
              <a:t>압축성</a:t>
            </a:r>
            <a:r>
              <a:rPr lang="ko-KR" altLang="en-US" dirty="0"/>
              <a:t> 대응형 </a:t>
            </a:r>
            <a:r>
              <a:rPr lang="ko-KR" altLang="en-US" dirty="0" err="1"/>
              <a:t>에어포일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 두께</a:t>
            </a:r>
            <a:r>
              <a:rPr lang="en-US" altLang="ko-KR" dirty="0"/>
              <a:t>: </a:t>
            </a:r>
            <a:r>
              <a:rPr lang="ko-KR" altLang="en-US" dirty="0"/>
              <a:t>약 </a:t>
            </a:r>
            <a:r>
              <a:rPr lang="en-US" altLang="ko-KR" dirty="0"/>
              <a:t>12.13%</a:t>
            </a:r>
          </a:p>
          <a:p>
            <a:endParaRPr lang="en-US" altLang="ko-KR" dirty="0"/>
          </a:p>
          <a:p>
            <a:r>
              <a:rPr lang="ko-KR" altLang="en-US" dirty="0"/>
              <a:t>최대 </a:t>
            </a:r>
            <a:r>
              <a:rPr lang="ko-KR" altLang="en-US" dirty="0" err="1"/>
              <a:t>캠버</a:t>
            </a:r>
            <a:r>
              <a:rPr lang="ko-KR" altLang="en-US" dirty="0"/>
              <a:t> 위치</a:t>
            </a:r>
            <a:r>
              <a:rPr lang="en-US" altLang="ko-KR" dirty="0"/>
              <a:t>: 33% </a:t>
            </a:r>
            <a:r>
              <a:rPr lang="ko-KR" altLang="en-US" dirty="0"/>
              <a:t>코드지점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설계 레이놀즈 수</a:t>
            </a:r>
            <a:r>
              <a:rPr lang="en-US" altLang="ko-KR" dirty="0"/>
              <a:t>: </a:t>
            </a:r>
            <a:r>
              <a:rPr lang="ko-KR" altLang="en-US" dirty="0"/>
              <a:t>약 </a:t>
            </a:r>
            <a:r>
              <a:rPr lang="en-US" altLang="ko-KR" dirty="0"/>
              <a:t>6.5x10^6</a:t>
            </a:r>
          </a:p>
          <a:p>
            <a:endParaRPr lang="en-US" altLang="ko-KR" dirty="0"/>
          </a:p>
          <a:p>
            <a:r>
              <a:rPr lang="ko-KR" altLang="en-US" dirty="0"/>
              <a:t>설계 </a:t>
            </a:r>
            <a:r>
              <a:rPr lang="ko-KR" altLang="en-US" dirty="0" err="1"/>
              <a:t>마하수</a:t>
            </a:r>
            <a:r>
              <a:rPr lang="en-US" altLang="ko-KR" dirty="0"/>
              <a:t>: 0.73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9851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7D68B-D37B-C8CE-71E7-D9533D70F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/>
              <a:t>Rae104 </a:t>
            </a:r>
            <a:r>
              <a:rPr lang="ko-KR" altLang="en-US" sz="4000" dirty="0"/>
              <a:t>및 </a:t>
            </a:r>
            <a:r>
              <a:rPr lang="en-US" altLang="ko-KR" sz="4000" dirty="0"/>
              <a:t>Rae2822 Airfoil </a:t>
            </a:r>
            <a:r>
              <a:rPr lang="ko-KR" altLang="en-US" sz="4000" dirty="0"/>
              <a:t>공력 특성 비교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7AD7A6-4663-7D1B-0D9E-45925FB54D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defRPr/>
            </a:pPr>
            <a:r>
              <a:rPr lang="en-US" altLang="ko-KR" dirty="0"/>
              <a:t>Rae104 airfoil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821024-2B1C-308E-AFC1-416AD13B8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56" y="2505075"/>
            <a:ext cx="5359220" cy="3684588"/>
          </a:xfrm>
        </p:spPr>
        <p:txBody>
          <a:bodyPr>
            <a:normAutofit/>
          </a:bodyPr>
          <a:lstStyle/>
          <a:p>
            <a:r>
              <a:rPr lang="ko-KR" altLang="en-US" sz="1800" dirty="0"/>
              <a:t>양력계수</a:t>
            </a:r>
            <a:r>
              <a:rPr lang="en-US" altLang="ko-KR" sz="1800" dirty="0"/>
              <a:t>(CL)</a:t>
            </a:r>
            <a:r>
              <a:rPr lang="en-US" altLang="ko-KR" sz="1800" dirty="0">
                <a:sym typeface="Wingdings" panose="05000000000000000000" pitchFamily="2" charset="2"/>
              </a:rPr>
              <a:t> </a:t>
            </a:r>
            <a:r>
              <a:rPr lang="ko-KR" altLang="en-US" sz="1800" dirty="0">
                <a:sym typeface="Wingdings" panose="05000000000000000000" pitchFamily="2" charset="2"/>
              </a:rPr>
              <a:t>저속 영역에서 양력 효율이 높음</a:t>
            </a:r>
            <a:r>
              <a:rPr lang="en-US" altLang="ko-KR" sz="1800" dirty="0">
                <a:sym typeface="Wingdings" panose="05000000000000000000" pitchFamily="2" charset="2"/>
              </a:rPr>
              <a:t>.</a:t>
            </a:r>
          </a:p>
          <a:p>
            <a:endParaRPr lang="en-US" altLang="ko-KR" sz="1800" dirty="0">
              <a:sym typeface="Wingdings" panose="05000000000000000000" pitchFamily="2" charset="2"/>
            </a:endParaRPr>
          </a:p>
          <a:p>
            <a:r>
              <a:rPr lang="ko-KR" altLang="en-US" sz="1800" dirty="0">
                <a:sym typeface="Wingdings" panose="05000000000000000000" pitchFamily="2" charset="2"/>
              </a:rPr>
              <a:t>항력계수</a:t>
            </a:r>
            <a:r>
              <a:rPr lang="en-US" altLang="ko-KR" sz="1800" dirty="0">
                <a:sym typeface="Wingdings" panose="05000000000000000000" pitchFamily="2" charset="2"/>
              </a:rPr>
              <a:t>(CD) </a:t>
            </a:r>
            <a:r>
              <a:rPr lang="ko-KR" altLang="en-US" sz="1800" dirty="0">
                <a:sym typeface="Wingdings" panose="05000000000000000000" pitchFamily="2" charset="2"/>
              </a:rPr>
              <a:t>저속에서 낮음</a:t>
            </a:r>
            <a:endParaRPr lang="en-US" altLang="ko-KR" sz="1800" dirty="0">
              <a:sym typeface="Wingdings" panose="05000000000000000000" pitchFamily="2" charset="2"/>
            </a:endParaRPr>
          </a:p>
          <a:p>
            <a:endParaRPr lang="en-US" altLang="ko-KR" sz="1800" dirty="0">
              <a:sym typeface="Wingdings" panose="05000000000000000000" pitchFamily="2" charset="2"/>
            </a:endParaRPr>
          </a:p>
          <a:p>
            <a:r>
              <a:rPr lang="ko-KR" altLang="en-US" sz="1800" dirty="0" err="1">
                <a:sym typeface="Wingdings" panose="05000000000000000000" pitchFamily="2" charset="2"/>
              </a:rPr>
              <a:t>실속각</a:t>
            </a:r>
            <a:r>
              <a:rPr lang="en-US" altLang="ko-KR" sz="1800" dirty="0">
                <a:sym typeface="Wingdings" panose="05000000000000000000" pitchFamily="2" charset="2"/>
              </a:rPr>
              <a:t> </a:t>
            </a:r>
            <a:r>
              <a:rPr lang="ko-KR" altLang="en-US" sz="1800" dirty="0">
                <a:sym typeface="Wingdings" panose="05000000000000000000" pitchFamily="2" charset="2"/>
              </a:rPr>
              <a:t>약 </a:t>
            </a:r>
            <a:r>
              <a:rPr lang="en-US" altLang="ko-KR" sz="1800" dirty="0">
                <a:sym typeface="Wingdings" panose="05000000000000000000" pitchFamily="2" charset="2"/>
              </a:rPr>
              <a:t>15</a:t>
            </a:r>
            <a:r>
              <a:rPr lang="ko-KR" altLang="en-US" sz="1800" dirty="0">
                <a:sym typeface="Wingdings" panose="05000000000000000000" pitchFamily="2" charset="2"/>
              </a:rPr>
              <a:t>도</a:t>
            </a:r>
            <a:endParaRPr lang="en-US" altLang="ko-KR" sz="1800" dirty="0">
              <a:sym typeface="Wingdings" panose="05000000000000000000" pitchFamily="2" charset="2"/>
            </a:endParaRPr>
          </a:p>
          <a:p>
            <a:endParaRPr lang="en-US" altLang="ko-KR" sz="1800" dirty="0">
              <a:sym typeface="Wingdings" panose="05000000000000000000" pitchFamily="2" charset="2"/>
            </a:endParaRPr>
          </a:p>
          <a:p>
            <a:r>
              <a:rPr lang="ko-KR" altLang="en-US" sz="1800" dirty="0">
                <a:sym typeface="Wingdings" panose="05000000000000000000" pitchFamily="2" charset="2"/>
              </a:rPr>
              <a:t>압력분포</a:t>
            </a:r>
            <a:r>
              <a:rPr lang="en-US" altLang="ko-KR" sz="1800" dirty="0">
                <a:sym typeface="Wingdings" panose="05000000000000000000" pitchFamily="2" charset="2"/>
              </a:rPr>
              <a:t> </a:t>
            </a:r>
            <a:r>
              <a:rPr lang="ko-KR" altLang="en-US" sz="1800" dirty="0">
                <a:sym typeface="Wingdings" panose="05000000000000000000" pitchFamily="2" charset="2"/>
              </a:rPr>
              <a:t>상부 흡입 강함</a:t>
            </a:r>
            <a:r>
              <a:rPr lang="en-US" altLang="ko-KR" sz="1800" dirty="0">
                <a:sym typeface="Wingdings" panose="05000000000000000000" pitchFamily="2" charset="2"/>
              </a:rPr>
              <a:t>, </a:t>
            </a:r>
            <a:r>
              <a:rPr lang="ko-KR" altLang="en-US" sz="1800" dirty="0">
                <a:sym typeface="Wingdings" panose="05000000000000000000" pitchFamily="2" charset="2"/>
              </a:rPr>
              <a:t>후류 발생 많음</a:t>
            </a:r>
            <a:endParaRPr lang="en-US" altLang="ko-KR" sz="1800" dirty="0">
              <a:sym typeface="Wingdings" panose="05000000000000000000" pitchFamily="2" charset="2"/>
            </a:endParaRPr>
          </a:p>
          <a:p>
            <a:endParaRPr lang="en-US" altLang="ko-KR" sz="1800" dirty="0">
              <a:sym typeface="Wingdings" panose="05000000000000000000" pitchFamily="2" charset="2"/>
            </a:endParaRPr>
          </a:p>
          <a:p>
            <a:r>
              <a:rPr lang="ko-KR" altLang="en-US" sz="1800" dirty="0">
                <a:sym typeface="Wingdings" panose="05000000000000000000" pitchFamily="2" charset="2"/>
              </a:rPr>
              <a:t>전이 위치</a:t>
            </a:r>
            <a:r>
              <a:rPr lang="en-US" altLang="ko-KR" sz="1800" dirty="0">
                <a:sym typeface="Wingdings" panose="05000000000000000000" pitchFamily="2" charset="2"/>
              </a:rPr>
              <a:t> </a:t>
            </a:r>
            <a:r>
              <a:rPr lang="ko-KR" altLang="en-US" sz="1800" dirty="0" err="1">
                <a:sym typeface="Wingdings" panose="05000000000000000000" pitchFamily="2" charset="2"/>
              </a:rPr>
              <a:t>앞전</a:t>
            </a:r>
            <a:r>
              <a:rPr lang="ko-KR" altLang="en-US" sz="1800" dirty="0">
                <a:sym typeface="Wingdings" panose="05000000000000000000" pitchFamily="2" charset="2"/>
              </a:rPr>
              <a:t> 근처</a:t>
            </a:r>
            <a:endParaRPr lang="en-US" altLang="ko-KR" sz="1800" dirty="0"/>
          </a:p>
          <a:p>
            <a:endParaRPr lang="ko-KR" altLang="en-US" sz="1600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F5CE70-8A90-44BA-AED7-B4B85B462F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altLang="ko-KR" dirty="0"/>
              <a:t>Rae2822 airfoil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B73802-DB41-6332-F345-96A00982EF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505075"/>
            <a:ext cx="5611483" cy="3684588"/>
          </a:xfrm>
        </p:spPr>
        <p:txBody>
          <a:bodyPr>
            <a:normAutofit/>
          </a:bodyPr>
          <a:lstStyle/>
          <a:p>
            <a:r>
              <a:rPr lang="ko-KR" altLang="en-US" sz="1800" dirty="0"/>
              <a:t>양력계수</a:t>
            </a:r>
            <a:r>
              <a:rPr lang="en-US" altLang="ko-KR" sz="1800" dirty="0"/>
              <a:t>(CL)</a:t>
            </a:r>
            <a:r>
              <a:rPr lang="en-US" altLang="ko-KR" sz="1800" dirty="0">
                <a:sym typeface="Wingdings" panose="05000000000000000000" pitchFamily="2" charset="2"/>
              </a:rPr>
              <a:t> </a:t>
            </a:r>
            <a:r>
              <a:rPr lang="ko-KR" altLang="en-US" sz="1800" dirty="0">
                <a:sym typeface="Wingdings" panose="05000000000000000000" pitchFamily="2" charset="2"/>
              </a:rPr>
              <a:t>고속영역에서 양력 유지</a:t>
            </a:r>
            <a:endParaRPr lang="en-US" altLang="ko-KR" sz="1800" dirty="0">
              <a:sym typeface="Wingdings" panose="05000000000000000000" pitchFamily="2" charset="2"/>
            </a:endParaRPr>
          </a:p>
          <a:p>
            <a:endParaRPr lang="en-US" altLang="ko-KR" sz="1800" dirty="0">
              <a:sym typeface="Wingdings" panose="05000000000000000000" pitchFamily="2" charset="2"/>
            </a:endParaRPr>
          </a:p>
          <a:p>
            <a:r>
              <a:rPr lang="ko-KR" altLang="en-US" sz="1800" dirty="0">
                <a:sym typeface="Wingdings" panose="05000000000000000000" pitchFamily="2" charset="2"/>
              </a:rPr>
              <a:t>항력계수</a:t>
            </a:r>
            <a:r>
              <a:rPr lang="en-US" altLang="ko-KR" sz="1800" dirty="0">
                <a:sym typeface="Wingdings" panose="05000000000000000000" pitchFamily="2" charset="2"/>
              </a:rPr>
              <a:t>(CD) </a:t>
            </a:r>
            <a:r>
              <a:rPr lang="ko-KR" altLang="en-US" sz="1800" dirty="0">
                <a:sym typeface="Wingdings" panose="05000000000000000000" pitchFamily="2" charset="2"/>
              </a:rPr>
              <a:t>초음속 영역에서 급격히 증가 억제</a:t>
            </a:r>
            <a:endParaRPr lang="en-US" altLang="ko-KR" sz="1800" dirty="0">
              <a:sym typeface="Wingdings" panose="05000000000000000000" pitchFamily="2" charset="2"/>
            </a:endParaRPr>
          </a:p>
          <a:p>
            <a:endParaRPr lang="en-US" altLang="ko-KR" sz="1800" dirty="0">
              <a:sym typeface="Wingdings" panose="05000000000000000000" pitchFamily="2" charset="2"/>
            </a:endParaRPr>
          </a:p>
          <a:p>
            <a:r>
              <a:rPr lang="ko-KR" altLang="en-US" sz="1800" dirty="0" err="1">
                <a:sym typeface="Wingdings" panose="05000000000000000000" pitchFamily="2" charset="2"/>
              </a:rPr>
              <a:t>실속각</a:t>
            </a:r>
            <a:r>
              <a:rPr lang="en-US" altLang="ko-KR" sz="1800" dirty="0">
                <a:sym typeface="Wingdings" panose="05000000000000000000" pitchFamily="2" charset="2"/>
              </a:rPr>
              <a:t> </a:t>
            </a:r>
            <a:r>
              <a:rPr lang="ko-KR" altLang="en-US" sz="1800" dirty="0">
                <a:sym typeface="Wingdings" panose="05000000000000000000" pitchFamily="2" charset="2"/>
              </a:rPr>
              <a:t>약 </a:t>
            </a:r>
            <a:r>
              <a:rPr lang="en-US" altLang="ko-KR" sz="1800" dirty="0">
                <a:sym typeface="Wingdings" panose="05000000000000000000" pitchFamily="2" charset="2"/>
              </a:rPr>
              <a:t>10</a:t>
            </a:r>
            <a:r>
              <a:rPr lang="ko-KR" altLang="en-US" sz="1800" dirty="0">
                <a:sym typeface="Wingdings" panose="05000000000000000000" pitchFamily="2" charset="2"/>
              </a:rPr>
              <a:t>도</a:t>
            </a:r>
            <a:endParaRPr lang="en-US" altLang="ko-KR" sz="1800" dirty="0">
              <a:sym typeface="Wingdings" panose="05000000000000000000" pitchFamily="2" charset="2"/>
            </a:endParaRPr>
          </a:p>
          <a:p>
            <a:endParaRPr lang="en-US" altLang="ko-KR" sz="1800" dirty="0">
              <a:sym typeface="Wingdings" panose="05000000000000000000" pitchFamily="2" charset="2"/>
            </a:endParaRPr>
          </a:p>
          <a:p>
            <a:r>
              <a:rPr lang="ko-KR" altLang="en-US" sz="1800" dirty="0">
                <a:sym typeface="Wingdings" panose="05000000000000000000" pitchFamily="2" charset="2"/>
              </a:rPr>
              <a:t>압력분포</a:t>
            </a:r>
            <a:r>
              <a:rPr lang="en-US" altLang="ko-KR" sz="1800" dirty="0">
                <a:sym typeface="Wingdings" panose="05000000000000000000" pitchFamily="2" charset="2"/>
              </a:rPr>
              <a:t> </a:t>
            </a:r>
            <a:r>
              <a:rPr lang="ko-KR" altLang="en-US" sz="1800" dirty="0">
                <a:sym typeface="Wingdings" panose="05000000000000000000" pitchFamily="2" charset="2"/>
              </a:rPr>
              <a:t>상부 압력 완만</a:t>
            </a:r>
            <a:r>
              <a:rPr lang="en-US" altLang="ko-KR" sz="1800" dirty="0">
                <a:sym typeface="Wingdings" panose="05000000000000000000" pitchFamily="2" charset="2"/>
              </a:rPr>
              <a:t>, </a:t>
            </a:r>
            <a:r>
              <a:rPr lang="ko-KR" altLang="en-US" sz="1800" dirty="0">
                <a:sym typeface="Wingdings" panose="05000000000000000000" pitchFamily="2" charset="2"/>
              </a:rPr>
              <a:t>충격파 억제 설계</a:t>
            </a:r>
            <a:endParaRPr lang="en-US" altLang="ko-KR" sz="1800" dirty="0">
              <a:sym typeface="Wingdings" panose="05000000000000000000" pitchFamily="2" charset="2"/>
            </a:endParaRPr>
          </a:p>
          <a:p>
            <a:endParaRPr lang="en-US" altLang="ko-KR" sz="1800" dirty="0">
              <a:sym typeface="Wingdings" panose="05000000000000000000" pitchFamily="2" charset="2"/>
            </a:endParaRPr>
          </a:p>
          <a:p>
            <a:r>
              <a:rPr lang="ko-KR" altLang="en-US" sz="1800" dirty="0">
                <a:sym typeface="Wingdings" panose="05000000000000000000" pitchFamily="2" charset="2"/>
              </a:rPr>
              <a:t>전이 위치</a:t>
            </a:r>
            <a:r>
              <a:rPr lang="en-US" altLang="ko-KR" sz="1800" dirty="0">
                <a:sym typeface="Wingdings" panose="05000000000000000000" pitchFamily="2" charset="2"/>
              </a:rPr>
              <a:t> </a:t>
            </a:r>
            <a:r>
              <a:rPr lang="ko-KR" altLang="en-US" sz="1800" dirty="0">
                <a:sym typeface="Wingdings" panose="05000000000000000000" pitchFamily="2" charset="2"/>
              </a:rPr>
              <a:t>코드 중반 이후</a:t>
            </a:r>
            <a:endParaRPr lang="en-US" altLang="ko-KR" sz="18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5083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Rae104 </a:t>
            </a:r>
            <a:r>
              <a:rPr lang="ko-KR" altLang="en-US" dirty="0"/>
              <a:t>및 </a:t>
            </a:r>
            <a:r>
              <a:rPr lang="en-US" altLang="ko-KR" dirty="0"/>
              <a:t>Rae2822 Airfoil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defRPr/>
            </a:pPr>
            <a:r>
              <a:rPr lang="en-US" altLang="ko-KR"/>
              <a:t>Rae104 airfoil(aoa17)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>
              <a:defRPr/>
            </a:pPr>
            <a:r>
              <a:rPr lang="en-US" altLang="ko-KR" dirty="0"/>
              <a:t>Rae2822 airfoil(aoa17)</a:t>
            </a:r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sz="quarter" idx="4"/>
          </p:nvPr>
        </p:nvPicPr>
        <p:blipFill rotWithShape="1">
          <a:blip r:embed="rId2"/>
          <a:stretch>
            <a:fillRect/>
          </a:stretch>
        </p:blipFill>
        <p:spPr>
          <a:xfrm>
            <a:off x="6172200" y="2760453"/>
            <a:ext cx="5183188" cy="3186021"/>
          </a:xfrm>
        </p:spPr>
      </p:pic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1408CF72-6F19-5E59-CEC6-5A19DDAFD93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9788" y="2760453"/>
            <a:ext cx="5157787" cy="318602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Rae104 </a:t>
            </a:r>
            <a:r>
              <a:rPr lang="ko-KR" altLang="en-US" dirty="0"/>
              <a:t>및 </a:t>
            </a:r>
            <a:r>
              <a:rPr lang="en-US" altLang="ko-KR" dirty="0"/>
              <a:t>Rae2822 Airfoil Pressure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defRPr/>
            </a:pPr>
            <a:r>
              <a:rPr lang="en-US" altLang="ko-KR" dirty="0"/>
              <a:t>Rae104 airfoil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>
              <a:defRPr/>
            </a:pPr>
            <a:r>
              <a:rPr lang="en-US" altLang="ko-KR"/>
              <a:t>Rae2822 airfoil</a:t>
            </a:r>
            <a:endParaRPr lang="ko-KR" altLang="en-US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E3BA78AF-5F88-0D62-7191-08DA0501C0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56477" y="2505075"/>
            <a:ext cx="4524408" cy="3684587"/>
          </a:xfrm>
          <a:prstGeom prst="rect">
            <a:avLst/>
          </a:prstGeom>
        </p:spPr>
      </p:pic>
      <p:sp>
        <p:nvSpPr>
          <p:cNvPr id="12" name="내용 개체 틀 11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169024" y="2505075"/>
            <a:ext cx="5183188" cy="36845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ctr">
              <a:defRPr/>
            </a:pPr>
            <a:r>
              <a:rPr lang="en-US" altLang="ko-KR" dirty="0"/>
              <a:t>Rae104 </a:t>
            </a:r>
            <a:r>
              <a:rPr lang="en-US" altLang="ko-KR" dirty="0" err="1"/>
              <a:t>AirFoil</a:t>
            </a:r>
            <a:r>
              <a:rPr lang="en-US" altLang="ko-KR" dirty="0"/>
              <a:t> Pressure </a:t>
            </a:r>
            <a:r>
              <a:rPr lang="ko-KR" altLang="en-US" dirty="0"/>
              <a:t>유동 영상</a:t>
            </a:r>
          </a:p>
        </p:txBody>
      </p:sp>
      <p:pic>
        <p:nvPicPr>
          <p:cNvPr id="3" name="Rae104 에어포일.">
            <a:hlinkClick r:id="" action="ppaction://media"/>
            <a:extLst>
              <a:ext uri="{FF2B5EF4-FFF2-40B4-BE49-F238E27FC236}">
                <a16:creationId xmlns:a16="http://schemas.microsoft.com/office/drawing/2014/main" id="{96F04A99-E738-E17B-3CE9-24A902FFB9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6324" y="1777040"/>
            <a:ext cx="9759351" cy="39401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219</Words>
  <Application>Microsoft Office PowerPoint</Application>
  <PresentationFormat>와이드스크린</PresentationFormat>
  <Paragraphs>64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Wingdings</vt:lpstr>
      <vt:lpstr>Office 테마</vt:lpstr>
      <vt:lpstr>중간 레포트(추가)  전산 유체 실습</vt:lpstr>
      <vt:lpstr>Rae104 Airfoil </vt:lpstr>
      <vt:lpstr>Rae2822 Airfoil </vt:lpstr>
      <vt:lpstr>Rae104 및 Rae2822 Airfoil 공력 특성 비교</vt:lpstr>
      <vt:lpstr>Rae104 및 Rae2822 Airfoil</vt:lpstr>
      <vt:lpstr>Rae104 및 Rae2822 Airfoil Pressure</vt:lpstr>
      <vt:lpstr>Rae104 AirFoil Pressure 유동 영상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dlqudgk9@gmail.com</dc:creator>
  <cp:lastModifiedBy>dlqudgk9@gmail.com</cp:lastModifiedBy>
  <cp:revision>12</cp:revision>
  <dcterms:created xsi:type="dcterms:W3CDTF">2025-10-17T10:34:54Z</dcterms:created>
  <dcterms:modified xsi:type="dcterms:W3CDTF">2025-11-04T15:34:26Z</dcterms:modified>
  <cp:version>1000.0000.01</cp:version>
</cp:coreProperties>
</file>

<file path=docProps/thumbnail.jpeg>
</file>